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65" r:id="rId4"/>
    <p:sldId id="257" r:id="rId5"/>
    <p:sldId id="258" r:id="rId6"/>
    <p:sldId id="259" r:id="rId7"/>
    <p:sldId id="260" r:id="rId8"/>
    <p:sldId id="261"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é Kamphuis" userId="1e6fb90aa6460e5a" providerId="LiveId" clId="{82667F02-EA1D-40BE-96D3-469F21B84559}"/>
    <pc:docChg chg="undo custSel addSld modSld">
      <pc:chgData name="José Kamphuis" userId="1e6fb90aa6460e5a" providerId="LiveId" clId="{82667F02-EA1D-40BE-96D3-469F21B84559}" dt="2017-12-03T12:06:21.402" v="141"/>
      <pc:docMkLst>
        <pc:docMk/>
      </pc:docMkLst>
      <pc:sldChg chg="modSp">
        <pc:chgData name="José Kamphuis" userId="1e6fb90aa6460e5a" providerId="LiveId" clId="{82667F02-EA1D-40BE-96D3-469F21B84559}" dt="2017-12-03T12:01:45.660" v="36" actId="27636"/>
        <pc:sldMkLst>
          <pc:docMk/>
          <pc:sldMk cId="3901676719" sldId="264"/>
        </pc:sldMkLst>
        <pc:spChg chg="mod">
          <ac:chgData name="José Kamphuis" userId="1e6fb90aa6460e5a" providerId="LiveId" clId="{82667F02-EA1D-40BE-96D3-469F21B84559}" dt="2017-12-03T12:01:45.660" v="36" actId="27636"/>
          <ac:spMkLst>
            <pc:docMk/>
            <pc:sldMk cId="3901676719" sldId="264"/>
            <ac:spMk id="3" creationId="{B01FA7FD-22B5-4DBB-8EC1-82A9DA5D8228}"/>
          </ac:spMkLst>
        </pc:spChg>
      </pc:sldChg>
      <pc:sldChg chg="addSp delSp modSp add modAnim">
        <pc:chgData name="José Kamphuis" userId="1e6fb90aa6460e5a" providerId="LiveId" clId="{82667F02-EA1D-40BE-96D3-469F21B84559}" dt="2017-12-03T12:06:21.402" v="141"/>
        <pc:sldMkLst>
          <pc:docMk/>
          <pc:sldMk cId="3884524183" sldId="265"/>
        </pc:sldMkLst>
        <pc:spChg chg="mod">
          <ac:chgData name="José Kamphuis" userId="1e6fb90aa6460e5a" providerId="LiveId" clId="{82667F02-EA1D-40BE-96D3-469F21B84559}" dt="2017-12-03T12:03:16.349" v="53" actId="20577"/>
          <ac:spMkLst>
            <pc:docMk/>
            <pc:sldMk cId="3884524183" sldId="265"/>
            <ac:spMk id="2" creationId="{7A41C726-0CA3-44C3-BD87-C884B2B49459}"/>
          </ac:spMkLst>
        </pc:spChg>
        <pc:spChg chg="add mod">
          <ac:chgData name="José Kamphuis" userId="1e6fb90aa6460e5a" providerId="LiveId" clId="{82667F02-EA1D-40BE-96D3-469F21B84559}" dt="2017-12-03T12:06:00.753" v="139" actId="14100"/>
          <ac:spMkLst>
            <pc:docMk/>
            <pc:sldMk cId="3884524183" sldId="265"/>
            <ac:spMk id="3" creationId="{5F7371D4-085A-42B2-BB52-6D3B1D04B743}"/>
          </ac:spMkLst>
        </pc:spChg>
        <pc:spChg chg="add del mod">
          <ac:chgData name="José Kamphuis" userId="1e6fb90aa6460e5a" providerId="LiveId" clId="{82667F02-EA1D-40BE-96D3-469F21B84559}" dt="2017-12-03T12:05:27.357" v="134" actId="767"/>
          <ac:spMkLst>
            <pc:docMk/>
            <pc:sldMk cId="3884524183" sldId="265"/>
            <ac:spMk id="4" creationId="{32DB216C-C6FA-4746-AB8A-2F65153CC5E5}"/>
          </ac:spMkLst>
        </pc:spChg>
        <pc:picChg chg="add del mod">
          <ac:chgData name="José Kamphuis" userId="1e6fb90aa6460e5a" providerId="LiveId" clId="{82667F02-EA1D-40BE-96D3-469F21B84559}" dt="2017-12-03T12:05:26.885" v="133"/>
          <ac:picMkLst>
            <pc:docMk/>
            <pc:sldMk cId="3884524183" sldId="265"/>
            <ac:picMk id="2050" creationId="{47569F86-3E03-4026-B25D-65DA2B0287DC}"/>
          </ac:picMkLst>
        </pc:picChg>
        <pc:picChg chg="add mod">
          <ac:chgData name="José Kamphuis" userId="1e6fb90aa6460e5a" providerId="LiveId" clId="{82667F02-EA1D-40BE-96D3-469F21B84559}" dt="2017-12-03T12:05:40.327" v="138" actId="14100"/>
          <ac:picMkLst>
            <pc:docMk/>
            <pc:sldMk cId="3884524183" sldId="265"/>
            <ac:picMk id="2052" creationId="{B52FE723-88B0-48D6-A22B-2518D99A85DD}"/>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nl-NL"/>
              <a:t>Klik om stijl te bewerken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1/30/2019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‹nr.›</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341D2AC3-6A0B-4169-B1EA-E3AE8B351BDD}" type="datetimeFigureOut">
              <a:rPr lang="en-US" dirty="0"/>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nl-NL"/>
              <a:t>Klik om stijl te bewerken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DD4B9363-8B87-41B7-9F8E-64519CBB8F34}" type="datetimeFigureOut">
              <a:rPr lang="en-US" dirty="0"/>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nl-NL"/>
              <a:t>Klik om stijl te bewerken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EAEF5746-5284-4951-9F37-7AE924EDBCB7}" type="datetimeFigureOut">
              <a:rPr lang="en-US" dirty="0"/>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nl-NL"/>
              <a:t>Klik om stijl te bewerken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2398B29-7265-4A65-A2A4-6703C057B7C1}" type="datetimeFigureOut">
              <a:rPr lang="en-US" dirty="0"/>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nl-NL"/>
              <a:t>Klik om stijl te bewerken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28FBA082-94DF-4C4B-A041-6624924AB0A8}" type="datetimeFigureOut">
              <a:rPr lang="en-US" dirty="0"/>
              <a:t>1/30/2019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nl-NL"/>
              <a:t>Klik om stijl te bewerken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B27686C4-3AB5-4E0C-86CA-FB108C350AA9}" type="datetimeFigureOut">
              <a:rPr lang="en-US" dirty="0"/>
              <a:t>1/30/2019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nl-NL"/>
              <a:t>Klik om stijl te bewerken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nl-NL"/>
              <a:t>Klik om stijl te bewerken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nl-NL"/>
              <a:t>Klik om stijl te bewerken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F7F47CF-67C9-420C-80A5-E2069FF0C2DF}" type="datetimeFigureOut">
              <a:rPr lang="en-US" dirty="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nl-NL"/>
              <a:t>Klik om stijl te bewerken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nl-NL"/>
              <a:t>Klik om stijl te bewerken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Content Placeholder 3"/>
          <p:cNvSpPr>
            <a:spLocks noGrp="1"/>
          </p:cNvSpPr>
          <p:nvPr>
            <p:ph sz="quarter" idx="13"/>
          </p:nvPr>
        </p:nvSpPr>
        <p:spPr>
          <a:xfrm>
            <a:off x="685802" y="2861733"/>
            <a:ext cx="5088712" cy="2512852"/>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3" name="Content Placeholder 5"/>
          <p:cNvSpPr>
            <a:spLocks noGrp="1"/>
          </p:cNvSpPr>
          <p:nvPr>
            <p:ph sz="quarter" idx="14"/>
          </p:nvPr>
        </p:nvSpPr>
        <p:spPr>
          <a:xfrm>
            <a:off x="5993969" y="2861733"/>
            <a:ext cx="5088713" cy="2512852"/>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nl-NL"/>
              <a:t>Klik om stijl te bewerken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50C3BFE2-83B7-4B0A-B9D3-AB28331082B3}" type="datetimeFigureOut">
              <a:rPr lang="en-US" dirty="0"/>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nl-NL"/>
              <a:t>Klik om stijl te bewerken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12EF78E3-FDA3-4D28-AAA2-0B81F349A39D}" type="datetimeFigureOut">
              <a:rPr lang="en-US" dirty="0"/>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1/30/2019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gdejong@zone.college"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KIptWJiOs00"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7u0ij9D5S4Y"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time_continue=7&amp;v=Sw871vN2c18"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EC15F-2097-4D19-BDD6-B48889C6EB1D}"/>
              </a:ext>
            </a:extLst>
          </p:cNvPr>
          <p:cNvSpPr>
            <a:spLocks noGrp="1"/>
          </p:cNvSpPr>
          <p:nvPr>
            <p:ph type="ctrTitle"/>
          </p:nvPr>
        </p:nvSpPr>
        <p:spPr/>
        <p:txBody>
          <a:bodyPr/>
          <a:lstStyle/>
          <a:p>
            <a:r>
              <a:rPr lang="nl-NL" dirty="0"/>
              <a:t>Marketing les 6</a:t>
            </a:r>
          </a:p>
        </p:txBody>
      </p:sp>
      <p:sp>
        <p:nvSpPr>
          <p:cNvPr id="3" name="Ondertitel 2">
            <a:extLst>
              <a:ext uri="{FF2B5EF4-FFF2-40B4-BE49-F238E27FC236}">
                <a16:creationId xmlns:a16="http://schemas.microsoft.com/office/drawing/2014/main" id="{F89D6B54-5563-4735-A58F-7B123D33E2E5}"/>
              </a:ext>
            </a:extLst>
          </p:cNvPr>
          <p:cNvSpPr>
            <a:spLocks noGrp="1"/>
          </p:cNvSpPr>
          <p:nvPr>
            <p:ph type="subTitle" idx="1"/>
          </p:nvPr>
        </p:nvSpPr>
        <p:spPr/>
        <p:txBody>
          <a:bodyPr/>
          <a:lstStyle/>
          <a:p>
            <a:r>
              <a:rPr lang="nl-NL" dirty="0"/>
              <a:t>Internetmarketing en oefentoets</a:t>
            </a:r>
          </a:p>
        </p:txBody>
      </p:sp>
    </p:spTree>
    <p:extLst>
      <p:ext uri="{BB962C8B-B14F-4D97-AF65-F5344CB8AC3E}">
        <p14:creationId xmlns:p14="http://schemas.microsoft.com/office/powerpoint/2010/main" val="2507880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6F8EB8-BB7A-43E2-B681-C370E522EA6C}"/>
              </a:ext>
            </a:extLst>
          </p:cNvPr>
          <p:cNvSpPr>
            <a:spLocks noGrp="1"/>
          </p:cNvSpPr>
          <p:nvPr>
            <p:ph type="title"/>
          </p:nvPr>
        </p:nvSpPr>
        <p:spPr/>
        <p:txBody>
          <a:bodyPr/>
          <a:lstStyle/>
          <a:p>
            <a:r>
              <a:rPr lang="nl-NL" dirty="0"/>
              <a:t>Nu zelf aan de slag</a:t>
            </a:r>
          </a:p>
        </p:txBody>
      </p:sp>
      <p:sp>
        <p:nvSpPr>
          <p:cNvPr id="3" name="Tekstvak 2">
            <a:extLst>
              <a:ext uri="{FF2B5EF4-FFF2-40B4-BE49-F238E27FC236}">
                <a16:creationId xmlns:a16="http://schemas.microsoft.com/office/drawing/2014/main" id="{0BE6DD20-5B99-4E9A-8A8F-959769F168D1}"/>
              </a:ext>
            </a:extLst>
          </p:cNvPr>
          <p:cNvSpPr txBox="1"/>
          <p:nvPr/>
        </p:nvSpPr>
        <p:spPr>
          <a:xfrm>
            <a:off x="861134" y="2077375"/>
            <a:ext cx="9277165" cy="1938992"/>
          </a:xfrm>
          <a:prstGeom prst="rect">
            <a:avLst/>
          </a:prstGeom>
          <a:noFill/>
        </p:spPr>
        <p:txBody>
          <a:bodyPr wrap="square" rtlCol="0">
            <a:spAutoFit/>
          </a:bodyPr>
          <a:lstStyle/>
          <a:p>
            <a:pPr marL="342900" indent="-342900">
              <a:buFont typeface="+mj-lt"/>
              <a:buAutoNum type="arabicPeriod"/>
            </a:pPr>
            <a:r>
              <a:rPr lang="nl-NL" sz="2400" dirty="0" smtClean="0"/>
              <a:t>Alle huiswerk </a:t>
            </a:r>
            <a:r>
              <a:rPr lang="nl-NL" sz="2400" dirty="0"/>
              <a:t>afmaken en inleveren </a:t>
            </a:r>
            <a:r>
              <a:rPr lang="nl-NL" sz="2400" dirty="0">
                <a:solidFill>
                  <a:schemeClr val="accent1"/>
                </a:solidFill>
              </a:rPr>
              <a:t>voor </a:t>
            </a:r>
            <a:r>
              <a:rPr lang="nl-NL" sz="2400" dirty="0" smtClean="0">
                <a:solidFill>
                  <a:schemeClr val="accent1"/>
                </a:solidFill>
              </a:rPr>
              <a:t>***************</a:t>
            </a:r>
            <a:r>
              <a:rPr lang="nl-NL" sz="2400" dirty="0" smtClean="0"/>
              <a:t>.</a:t>
            </a:r>
            <a:endParaRPr lang="nl-NL" sz="2400" dirty="0"/>
          </a:p>
          <a:p>
            <a:r>
              <a:rPr lang="nl-NL" sz="2400" dirty="0"/>
              <a:t>   </a:t>
            </a:r>
            <a:r>
              <a:rPr lang="nl-NL" sz="2400" dirty="0" smtClean="0"/>
              <a:t>	plaats je opdracht in de ELO/CUM LAUDE</a:t>
            </a:r>
            <a:endParaRPr lang="nl-NL" sz="2400" dirty="0"/>
          </a:p>
          <a:p>
            <a:r>
              <a:rPr lang="nl-NL" sz="2400" dirty="0" smtClean="0"/>
              <a:t>	</a:t>
            </a:r>
            <a:r>
              <a:rPr lang="nl-NL" sz="2400" dirty="0"/>
              <a:t>bij noodgevallen e-mail; </a:t>
            </a:r>
            <a:r>
              <a:rPr lang="nl-NL" sz="2400" dirty="0">
                <a:hlinkClick r:id="rId2"/>
              </a:rPr>
              <a:t>gdejong@zone.college</a:t>
            </a:r>
            <a:r>
              <a:rPr lang="nl-NL" sz="2400" dirty="0"/>
              <a:t> </a:t>
            </a:r>
          </a:p>
          <a:p>
            <a:endParaRPr lang="nl-NL" sz="2400" dirty="0"/>
          </a:p>
          <a:p>
            <a:pPr marL="342900" indent="-342900">
              <a:buFont typeface="+mj-lt"/>
              <a:buAutoNum type="arabicPeriod"/>
            </a:pPr>
            <a:r>
              <a:rPr lang="nl-NL" sz="2400" dirty="0"/>
              <a:t>Oefentoets maken</a:t>
            </a:r>
          </a:p>
        </p:txBody>
      </p:sp>
    </p:spTree>
    <p:extLst>
      <p:ext uri="{BB962C8B-B14F-4D97-AF65-F5344CB8AC3E}">
        <p14:creationId xmlns:p14="http://schemas.microsoft.com/office/powerpoint/2010/main" val="3725135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62EB5E-9B1F-4443-A777-3CBA7FF1BD44}"/>
              </a:ext>
            </a:extLst>
          </p:cNvPr>
          <p:cNvSpPr>
            <a:spLocks noGrp="1"/>
          </p:cNvSpPr>
          <p:nvPr>
            <p:ph type="title"/>
          </p:nvPr>
        </p:nvSpPr>
        <p:spPr/>
        <p:txBody>
          <a:bodyPr/>
          <a:lstStyle/>
          <a:p>
            <a:r>
              <a:rPr lang="nl-NL" dirty="0"/>
              <a:t>Wat gaan we doen</a:t>
            </a:r>
          </a:p>
        </p:txBody>
      </p:sp>
      <p:sp>
        <p:nvSpPr>
          <p:cNvPr id="3" name="Tijdelijke aanduiding voor inhoud 2">
            <a:extLst>
              <a:ext uri="{FF2B5EF4-FFF2-40B4-BE49-F238E27FC236}">
                <a16:creationId xmlns:a16="http://schemas.microsoft.com/office/drawing/2014/main" id="{B01FA7FD-22B5-4DBB-8EC1-82A9DA5D8228}"/>
              </a:ext>
            </a:extLst>
          </p:cNvPr>
          <p:cNvSpPr>
            <a:spLocks noGrp="1"/>
          </p:cNvSpPr>
          <p:nvPr>
            <p:ph sz="quarter" idx="13"/>
          </p:nvPr>
        </p:nvSpPr>
        <p:spPr/>
        <p:txBody>
          <a:bodyPr>
            <a:normAutofit fontScale="92500" lnSpcReduction="20000"/>
          </a:bodyPr>
          <a:lstStyle/>
          <a:p>
            <a:pPr marL="457200" indent="-457200">
              <a:buFont typeface="+mj-lt"/>
              <a:buAutoNum type="arabicPeriod"/>
            </a:pPr>
            <a:r>
              <a:rPr lang="nl-NL" sz="3600" dirty="0"/>
              <a:t>Herhaling Ansoff theorie</a:t>
            </a:r>
          </a:p>
          <a:p>
            <a:pPr marL="457200" indent="-457200">
              <a:buFont typeface="+mj-lt"/>
              <a:buAutoNum type="arabicPeriod"/>
            </a:pPr>
            <a:endParaRPr lang="nl-NL" sz="3600" dirty="0"/>
          </a:p>
          <a:p>
            <a:pPr marL="457200" indent="-457200">
              <a:buFont typeface="+mj-lt"/>
              <a:buAutoNum type="arabicPeriod"/>
            </a:pPr>
            <a:r>
              <a:rPr lang="nl-NL" sz="3600" dirty="0"/>
              <a:t>Theorie internetmarketing</a:t>
            </a:r>
          </a:p>
          <a:p>
            <a:pPr marL="457200" indent="-457200">
              <a:buFont typeface="+mj-lt"/>
              <a:buAutoNum type="arabicPeriod"/>
            </a:pPr>
            <a:endParaRPr lang="nl-NL" sz="3600" dirty="0"/>
          </a:p>
          <a:p>
            <a:pPr marL="457200" indent="-457200">
              <a:buFont typeface="+mj-lt"/>
              <a:buAutoNum type="arabicPeriod"/>
            </a:pPr>
            <a:r>
              <a:rPr lang="nl-NL" sz="3600" dirty="0"/>
              <a:t>oefentoets</a:t>
            </a:r>
          </a:p>
        </p:txBody>
      </p:sp>
    </p:spTree>
    <p:extLst>
      <p:ext uri="{BB962C8B-B14F-4D97-AF65-F5344CB8AC3E}">
        <p14:creationId xmlns:p14="http://schemas.microsoft.com/office/powerpoint/2010/main" val="3901676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41C726-0CA3-44C3-BD87-C884B2B49459}"/>
              </a:ext>
            </a:extLst>
          </p:cNvPr>
          <p:cNvSpPr>
            <a:spLocks noGrp="1"/>
          </p:cNvSpPr>
          <p:nvPr>
            <p:ph type="title"/>
          </p:nvPr>
        </p:nvSpPr>
        <p:spPr/>
        <p:txBody>
          <a:bodyPr/>
          <a:lstStyle/>
          <a:p>
            <a:r>
              <a:rPr lang="nl-NL" dirty="0"/>
              <a:t>Ansoff theorie</a:t>
            </a:r>
          </a:p>
        </p:txBody>
      </p:sp>
      <p:sp>
        <p:nvSpPr>
          <p:cNvPr id="3" name="Tekstvak 2">
            <a:extLst>
              <a:ext uri="{FF2B5EF4-FFF2-40B4-BE49-F238E27FC236}">
                <a16:creationId xmlns:a16="http://schemas.microsoft.com/office/drawing/2014/main" id="{5F7371D4-085A-42B2-BB52-6D3B1D04B743}"/>
              </a:ext>
            </a:extLst>
          </p:cNvPr>
          <p:cNvSpPr txBox="1"/>
          <p:nvPr/>
        </p:nvSpPr>
        <p:spPr>
          <a:xfrm>
            <a:off x="594804" y="1615736"/>
            <a:ext cx="8096435" cy="369332"/>
          </a:xfrm>
          <a:prstGeom prst="rect">
            <a:avLst/>
          </a:prstGeom>
          <a:noFill/>
        </p:spPr>
        <p:txBody>
          <a:bodyPr wrap="square" rtlCol="0">
            <a:spAutoFit/>
          </a:bodyPr>
          <a:lstStyle/>
          <a:p>
            <a:r>
              <a:rPr lang="nl-NL" dirty="0"/>
              <a:t>Strategisch hulpmiddel voor het formuleren van </a:t>
            </a:r>
            <a:r>
              <a:rPr lang="nl-NL" dirty="0">
                <a:solidFill>
                  <a:schemeClr val="accent1"/>
                </a:solidFill>
              </a:rPr>
              <a:t>groeistrategieën</a:t>
            </a:r>
          </a:p>
        </p:txBody>
      </p:sp>
      <p:pic>
        <p:nvPicPr>
          <p:cNvPr id="2052" name="Picture 4" descr="Afbeeldingsresultaat voor ansoff groeimatrix">
            <a:extLst>
              <a:ext uri="{FF2B5EF4-FFF2-40B4-BE49-F238E27FC236}">
                <a16:creationId xmlns:a16="http://schemas.microsoft.com/office/drawing/2014/main" id="{B52FE723-88B0-48D6-A22B-2518D99A8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428950"/>
            <a:ext cx="5278515" cy="2915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2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DEB24D-65B1-4F2D-8615-78E2B7A63BFE}"/>
              </a:ext>
            </a:extLst>
          </p:cNvPr>
          <p:cNvSpPr>
            <a:spLocks noGrp="1"/>
          </p:cNvSpPr>
          <p:nvPr>
            <p:ph type="title"/>
          </p:nvPr>
        </p:nvSpPr>
        <p:spPr>
          <a:xfrm>
            <a:off x="685801" y="1"/>
            <a:ext cx="5815583" cy="854696"/>
          </a:xfrm>
        </p:spPr>
        <p:txBody>
          <a:bodyPr/>
          <a:lstStyle/>
          <a:p>
            <a:r>
              <a:rPr lang="nl-NL" dirty="0"/>
              <a:t>internetmarketing</a:t>
            </a:r>
          </a:p>
        </p:txBody>
      </p:sp>
      <p:sp>
        <p:nvSpPr>
          <p:cNvPr id="3" name="Tekstvak 2">
            <a:extLst>
              <a:ext uri="{FF2B5EF4-FFF2-40B4-BE49-F238E27FC236}">
                <a16:creationId xmlns:a16="http://schemas.microsoft.com/office/drawing/2014/main" id="{F6584339-7FBB-49C6-8C12-FA8B7B739AEB}"/>
              </a:ext>
            </a:extLst>
          </p:cNvPr>
          <p:cNvSpPr txBox="1"/>
          <p:nvPr/>
        </p:nvSpPr>
        <p:spPr>
          <a:xfrm>
            <a:off x="356617" y="1225296"/>
            <a:ext cx="11104456" cy="4370427"/>
          </a:xfrm>
          <a:prstGeom prst="rect">
            <a:avLst/>
          </a:prstGeom>
          <a:noFill/>
        </p:spPr>
        <p:txBody>
          <a:bodyPr wrap="square" rtlCol="0">
            <a:spAutoFit/>
          </a:bodyPr>
          <a:lstStyle/>
          <a:p>
            <a:pPr marL="285750" indent="-285750">
              <a:buFont typeface="Arial" panose="020B0604020202020204" pitchFamily="34" charset="0"/>
              <a:buChar char="•"/>
            </a:pPr>
            <a:r>
              <a:rPr lang="nl-NL" sz="2800" dirty="0">
                <a:solidFill>
                  <a:schemeClr val="accent1"/>
                </a:solidFill>
              </a:rPr>
              <a:t>Wat is internetmarketing?</a:t>
            </a:r>
          </a:p>
          <a:p>
            <a:pPr marL="285750" indent="-285750">
              <a:buFont typeface="Arial" panose="020B0604020202020204" pitchFamily="34" charset="0"/>
              <a:buChar char="•"/>
            </a:pPr>
            <a:endParaRPr lang="nl-NL" sz="2800" dirty="0"/>
          </a:p>
          <a:p>
            <a:r>
              <a:rPr lang="nl-NL" sz="2800" dirty="0"/>
              <a:t>Een breed begrip dat staat voor alle </a:t>
            </a:r>
            <a:r>
              <a:rPr lang="nl-NL" sz="2800" dirty="0" smtClean="0"/>
              <a:t>marketing </a:t>
            </a:r>
            <a:r>
              <a:rPr lang="nl-NL" sz="2800" dirty="0" smtClean="0"/>
              <a:t>activiteiten </a:t>
            </a:r>
            <a:r>
              <a:rPr lang="nl-NL" sz="2800" dirty="0"/>
              <a:t>op het internet.  Ook wel online-marketing of e-marketing genoemd</a:t>
            </a:r>
          </a:p>
          <a:p>
            <a:endParaRPr lang="nl-NL" sz="2800" dirty="0"/>
          </a:p>
          <a:p>
            <a:pPr marL="285750" indent="-285750">
              <a:buFont typeface="Arial" panose="020B0604020202020204" pitchFamily="34" charset="0"/>
              <a:buChar char="•"/>
            </a:pPr>
            <a:r>
              <a:rPr lang="nl-NL" sz="2800" dirty="0">
                <a:solidFill>
                  <a:schemeClr val="accent1"/>
                </a:solidFill>
              </a:rPr>
              <a:t>Waarom internetmarketing?</a:t>
            </a:r>
          </a:p>
          <a:p>
            <a:pPr marL="285750" indent="-285750">
              <a:buFont typeface="Arial" panose="020B0604020202020204" pitchFamily="34" charset="0"/>
              <a:buChar char="•"/>
            </a:pPr>
            <a:endParaRPr lang="nl-NL" sz="2800" dirty="0"/>
          </a:p>
          <a:p>
            <a:r>
              <a:rPr lang="nl-NL" sz="2800" dirty="0"/>
              <a:t>Belang van internet neemt nog steeds toe op onze samenleving. </a:t>
            </a:r>
          </a:p>
          <a:p>
            <a:endParaRPr lang="nl-NL" dirty="0"/>
          </a:p>
          <a:p>
            <a:pPr marL="285750" indent="-285750">
              <a:buFont typeface="Arial" panose="020B0604020202020204" pitchFamily="34" charset="0"/>
              <a:buChar char="•"/>
            </a:pPr>
            <a:endParaRPr lang="nl-NL" dirty="0"/>
          </a:p>
          <a:p>
            <a:endParaRPr lang="nl-NL" dirty="0"/>
          </a:p>
        </p:txBody>
      </p:sp>
      <p:sp>
        <p:nvSpPr>
          <p:cNvPr id="4" name="AutoShape 2" descr="Afbeeldingsresultaat voor online marketing">
            <a:extLst>
              <a:ext uri="{FF2B5EF4-FFF2-40B4-BE49-F238E27FC236}">
                <a16:creationId xmlns:a16="http://schemas.microsoft.com/office/drawing/2014/main" id="{C6DA2AAA-744C-4DA4-BF8B-8753A85E9CB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Afbeeldingsresultaat voor online marketing">
            <a:extLst>
              <a:ext uri="{FF2B5EF4-FFF2-40B4-BE49-F238E27FC236}">
                <a16:creationId xmlns:a16="http://schemas.microsoft.com/office/drawing/2014/main" id="{7AB70C86-6A8A-4AFF-8251-3AB6183594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Afbeelding 5">
            <a:extLst>
              <a:ext uri="{FF2B5EF4-FFF2-40B4-BE49-F238E27FC236}">
                <a16:creationId xmlns:a16="http://schemas.microsoft.com/office/drawing/2014/main" id="{BEC8414E-994D-411D-8DCD-8C72F55AFB90}"/>
              </a:ext>
            </a:extLst>
          </p:cNvPr>
          <p:cNvPicPr>
            <a:picLocks noChangeAspect="1"/>
          </p:cNvPicPr>
          <p:nvPr/>
        </p:nvPicPr>
        <p:blipFill>
          <a:blip r:embed="rId2"/>
          <a:stretch>
            <a:fillRect/>
          </a:stretch>
        </p:blipFill>
        <p:spPr>
          <a:xfrm>
            <a:off x="6839712" y="306572"/>
            <a:ext cx="4091940" cy="1466850"/>
          </a:xfrm>
          <a:prstGeom prst="rect">
            <a:avLst/>
          </a:prstGeom>
        </p:spPr>
      </p:pic>
    </p:spTree>
    <p:extLst>
      <p:ext uri="{BB962C8B-B14F-4D97-AF65-F5344CB8AC3E}">
        <p14:creationId xmlns:p14="http://schemas.microsoft.com/office/powerpoint/2010/main" val="164491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2413EA-CFF3-44D2-BA87-C6C04193CB07}"/>
              </a:ext>
            </a:extLst>
          </p:cNvPr>
          <p:cNvSpPr>
            <a:spLocks noGrp="1"/>
          </p:cNvSpPr>
          <p:nvPr>
            <p:ph type="title"/>
          </p:nvPr>
        </p:nvSpPr>
        <p:spPr/>
        <p:txBody>
          <a:bodyPr/>
          <a:lstStyle/>
          <a:p>
            <a:r>
              <a:rPr lang="nl-NL" dirty="0"/>
              <a:t>Voordelen internetmarketing</a:t>
            </a:r>
          </a:p>
        </p:txBody>
      </p:sp>
      <p:sp>
        <p:nvSpPr>
          <p:cNvPr id="3" name="Tekstvak 2">
            <a:extLst>
              <a:ext uri="{FF2B5EF4-FFF2-40B4-BE49-F238E27FC236}">
                <a16:creationId xmlns:a16="http://schemas.microsoft.com/office/drawing/2014/main" id="{9DB9437F-D4E1-45E2-9050-C842FB012F1F}"/>
              </a:ext>
            </a:extLst>
          </p:cNvPr>
          <p:cNvSpPr txBox="1"/>
          <p:nvPr/>
        </p:nvSpPr>
        <p:spPr>
          <a:xfrm>
            <a:off x="685801" y="1554480"/>
            <a:ext cx="10076687" cy="3477875"/>
          </a:xfrm>
          <a:prstGeom prst="rect">
            <a:avLst/>
          </a:prstGeom>
          <a:noFill/>
        </p:spPr>
        <p:txBody>
          <a:bodyPr wrap="square" rtlCol="0">
            <a:spAutoFit/>
          </a:bodyPr>
          <a:lstStyle/>
          <a:p>
            <a:pPr marL="285750" indent="-285750">
              <a:buFont typeface="Arial" panose="020B0604020202020204" pitchFamily="34" charset="0"/>
              <a:buChar char="•"/>
            </a:pPr>
            <a:r>
              <a:rPr lang="nl-NL" sz="2000" dirty="0">
                <a:solidFill>
                  <a:schemeClr val="accent1"/>
                </a:solidFill>
              </a:rPr>
              <a:t>Voordelen internetmarketing</a:t>
            </a:r>
          </a:p>
          <a:p>
            <a:pPr marL="285750" indent="-285750">
              <a:buFont typeface="Arial" panose="020B0604020202020204" pitchFamily="34" charset="0"/>
              <a:buChar char="•"/>
            </a:pPr>
            <a:endParaRPr lang="nl-NL" sz="2000" dirty="0"/>
          </a:p>
          <a:p>
            <a:pPr marL="800100" lvl="1" indent="-342900">
              <a:buFont typeface="+mj-lt"/>
              <a:buAutoNum type="arabicPeriod"/>
            </a:pPr>
            <a:r>
              <a:rPr lang="nl-NL" sz="2000" dirty="0"/>
              <a:t>Relatief goedkoop</a:t>
            </a:r>
          </a:p>
          <a:p>
            <a:pPr marL="800100" lvl="1" indent="-342900">
              <a:buFont typeface="+mj-lt"/>
              <a:buAutoNum type="arabicPeriod"/>
            </a:pPr>
            <a:endParaRPr lang="nl-NL" sz="2000" dirty="0"/>
          </a:p>
          <a:p>
            <a:pPr marL="800100" lvl="1" indent="-342900">
              <a:buFont typeface="+mj-lt"/>
              <a:buAutoNum type="arabicPeriod"/>
            </a:pPr>
            <a:r>
              <a:rPr lang="nl-NL" sz="2000" dirty="0"/>
              <a:t>Resultaten meten via internet is vergeleken met traditionele vormen van marketing vaak makkelijker</a:t>
            </a:r>
          </a:p>
          <a:p>
            <a:pPr marL="800100" lvl="1" indent="-342900">
              <a:buFont typeface="+mj-lt"/>
              <a:buAutoNum type="arabicPeriod"/>
            </a:pPr>
            <a:endParaRPr lang="nl-NL" sz="2000" dirty="0"/>
          </a:p>
          <a:p>
            <a:pPr marL="800100" lvl="1" indent="-342900">
              <a:buFont typeface="+mj-lt"/>
              <a:buAutoNum type="arabicPeriod"/>
            </a:pPr>
            <a:r>
              <a:rPr lang="nl-NL" sz="2000" dirty="0"/>
              <a:t>Via internet is het gemakkelijker om reclame uitingen persoonlijker te maken ten opzichte van massa communicatie via de traditionele marketing</a:t>
            </a:r>
          </a:p>
          <a:p>
            <a:pPr marL="800100" lvl="1" indent="-342900">
              <a:buFont typeface="+mj-lt"/>
              <a:buAutoNum type="arabicPeriod"/>
            </a:pPr>
            <a:endParaRPr lang="nl-NL" sz="2000" dirty="0"/>
          </a:p>
          <a:p>
            <a:pPr marL="800100" lvl="1" indent="-342900">
              <a:buFont typeface="+mj-lt"/>
              <a:buAutoNum type="arabicPeriod"/>
            </a:pPr>
            <a:r>
              <a:rPr lang="nl-NL" sz="2000" dirty="0"/>
              <a:t>Door internet te gebruiken is het vaak mogelijk om gericht een doelgroep te bereiken</a:t>
            </a:r>
          </a:p>
        </p:txBody>
      </p:sp>
    </p:spTree>
    <p:extLst>
      <p:ext uri="{BB962C8B-B14F-4D97-AF65-F5344CB8AC3E}">
        <p14:creationId xmlns:p14="http://schemas.microsoft.com/office/powerpoint/2010/main" val="87481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E700AE-1FE7-47BE-9CC6-99FBAFA0D4C1}"/>
              </a:ext>
            </a:extLst>
          </p:cNvPr>
          <p:cNvSpPr>
            <a:spLocks noGrp="1"/>
          </p:cNvSpPr>
          <p:nvPr>
            <p:ph type="title"/>
          </p:nvPr>
        </p:nvSpPr>
        <p:spPr/>
        <p:txBody>
          <a:bodyPr/>
          <a:lstStyle/>
          <a:p>
            <a:r>
              <a:rPr lang="nl-NL" dirty="0"/>
              <a:t>Vormen van internetmarketing</a:t>
            </a:r>
          </a:p>
        </p:txBody>
      </p:sp>
      <p:sp>
        <p:nvSpPr>
          <p:cNvPr id="3" name="Tekstvak 2">
            <a:extLst>
              <a:ext uri="{FF2B5EF4-FFF2-40B4-BE49-F238E27FC236}">
                <a16:creationId xmlns:a16="http://schemas.microsoft.com/office/drawing/2014/main" id="{A2121EDD-A07B-4EE3-B6D6-D6D19FB095E4}"/>
              </a:ext>
            </a:extLst>
          </p:cNvPr>
          <p:cNvSpPr txBox="1"/>
          <p:nvPr/>
        </p:nvSpPr>
        <p:spPr>
          <a:xfrm>
            <a:off x="841248" y="1965960"/>
            <a:ext cx="10652760" cy="3785652"/>
          </a:xfrm>
          <a:prstGeom prst="rect">
            <a:avLst/>
          </a:prstGeom>
          <a:noFill/>
        </p:spPr>
        <p:txBody>
          <a:bodyPr wrap="square" rtlCol="0">
            <a:spAutoFit/>
          </a:bodyPr>
          <a:lstStyle/>
          <a:p>
            <a:pPr marL="342900" indent="-342900">
              <a:buFont typeface="Arial" panose="020B0604020202020204" pitchFamily="34" charset="0"/>
              <a:buChar char="•"/>
            </a:pPr>
            <a:r>
              <a:rPr lang="nl-NL" sz="2400" dirty="0"/>
              <a:t>Zoekmachineoptimalisatie</a:t>
            </a:r>
          </a:p>
          <a:p>
            <a:pPr marL="342900" indent="-342900">
              <a:buFont typeface="Arial" panose="020B0604020202020204" pitchFamily="34" charset="0"/>
              <a:buChar char="•"/>
            </a:pPr>
            <a:r>
              <a:rPr lang="nl-NL" sz="2400" dirty="0"/>
              <a:t>Zoekmachine adverteren Online advertenties</a:t>
            </a:r>
          </a:p>
          <a:p>
            <a:pPr marL="342900" indent="-342900">
              <a:buFont typeface="Arial" panose="020B0604020202020204" pitchFamily="34" charset="0"/>
              <a:buChar char="•"/>
            </a:pPr>
            <a:r>
              <a:rPr lang="nl-NL" sz="2400" dirty="0"/>
              <a:t>Online reclame banner</a:t>
            </a:r>
          </a:p>
          <a:p>
            <a:pPr marL="342900" indent="-342900">
              <a:buFont typeface="Arial" panose="020B0604020202020204" pitchFamily="34" charset="0"/>
              <a:buChar char="•"/>
            </a:pPr>
            <a:r>
              <a:rPr lang="nl-NL" sz="2400" dirty="0" smtClean="0"/>
              <a:t>Affiliatie </a:t>
            </a:r>
            <a:r>
              <a:rPr lang="nl-NL" sz="2400" dirty="0"/>
              <a:t>marketing</a:t>
            </a:r>
          </a:p>
          <a:p>
            <a:pPr marL="342900" indent="-342900">
              <a:buFont typeface="Arial" panose="020B0604020202020204" pitchFamily="34" charset="0"/>
              <a:buChar char="•"/>
            </a:pPr>
            <a:r>
              <a:rPr lang="nl-NL" sz="2400" dirty="0"/>
              <a:t>Interactieve marketing</a:t>
            </a:r>
          </a:p>
          <a:p>
            <a:pPr marL="342900" indent="-342900">
              <a:buFont typeface="Arial" panose="020B0604020202020204" pitchFamily="34" charset="0"/>
              <a:buChar char="•"/>
            </a:pPr>
            <a:r>
              <a:rPr lang="nl-NL" sz="2400" dirty="0"/>
              <a:t>E-mail marketing</a:t>
            </a:r>
          </a:p>
          <a:p>
            <a:pPr marL="342900" indent="-342900">
              <a:buFont typeface="Arial" panose="020B0604020202020204" pitchFamily="34" charset="0"/>
              <a:buChar char="•"/>
            </a:pPr>
            <a:r>
              <a:rPr lang="nl-NL" sz="2400" dirty="0"/>
              <a:t>Viral marketing</a:t>
            </a:r>
          </a:p>
          <a:p>
            <a:pPr marL="342900" indent="-342900">
              <a:buFont typeface="Arial" panose="020B0604020202020204" pitchFamily="34" charset="0"/>
              <a:buChar char="•"/>
            </a:pPr>
            <a:r>
              <a:rPr lang="nl-NL" sz="2400" dirty="0"/>
              <a:t>Social media marketing</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p:txBody>
      </p:sp>
    </p:spTree>
    <p:extLst>
      <p:ext uri="{BB962C8B-B14F-4D97-AF65-F5344CB8AC3E}">
        <p14:creationId xmlns:p14="http://schemas.microsoft.com/office/powerpoint/2010/main" val="3078515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29D7F-3A98-4F3B-BC09-54BFB0A57376}"/>
              </a:ext>
            </a:extLst>
          </p:cNvPr>
          <p:cNvSpPr>
            <a:spLocks noGrp="1"/>
          </p:cNvSpPr>
          <p:nvPr>
            <p:ph type="title"/>
          </p:nvPr>
        </p:nvSpPr>
        <p:spPr/>
        <p:txBody>
          <a:bodyPr/>
          <a:lstStyle/>
          <a:p>
            <a:r>
              <a:rPr lang="nl-NL" dirty="0" smtClean="0"/>
              <a:t>Affiliatie </a:t>
            </a:r>
            <a:r>
              <a:rPr lang="nl-NL" dirty="0"/>
              <a:t>marketing</a:t>
            </a:r>
          </a:p>
        </p:txBody>
      </p:sp>
      <p:sp>
        <p:nvSpPr>
          <p:cNvPr id="3" name="Tekstvak 2">
            <a:extLst>
              <a:ext uri="{FF2B5EF4-FFF2-40B4-BE49-F238E27FC236}">
                <a16:creationId xmlns:a16="http://schemas.microsoft.com/office/drawing/2014/main" id="{4443A552-6988-4663-AEBE-ED1BF06E5654}"/>
              </a:ext>
            </a:extLst>
          </p:cNvPr>
          <p:cNvSpPr txBox="1"/>
          <p:nvPr/>
        </p:nvSpPr>
        <p:spPr>
          <a:xfrm>
            <a:off x="905255" y="1929384"/>
            <a:ext cx="10304611" cy="2677656"/>
          </a:xfrm>
          <a:prstGeom prst="rect">
            <a:avLst/>
          </a:prstGeom>
          <a:noFill/>
        </p:spPr>
        <p:txBody>
          <a:bodyPr wrap="square" rtlCol="0">
            <a:spAutoFit/>
          </a:bodyPr>
          <a:lstStyle/>
          <a:p>
            <a:r>
              <a:rPr lang="nl-NL" sz="2800" dirty="0" smtClean="0"/>
              <a:t>Affiliatie </a:t>
            </a:r>
            <a:r>
              <a:rPr lang="nl-NL" sz="2800" dirty="0"/>
              <a:t>marketing is een vorm van online marketing waar een website producten van een adverteerder promoot en in ruil hiervoor een commissie ontvangt bij het bereiken van vooraf afgesproken doelen zoals een klik of verkoop. </a:t>
            </a:r>
          </a:p>
          <a:p>
            <a:endParaRPr lang="nl-NL" sz="2800" dirty="0"/>
          </a:p>
          <a:p>
            <a:r>
              <a:rPr lang="nl-NL" sz="2800" dirty="0">
                <a:hlinkClick r:id="rId2"/>
              </a:rPr>
              <a:t>filmpje</a:t>
            </a:r>
            <a:endParaRPr lang="nl-NL" sz="2800" dirty="0"/>
          </a:p>
        </p:txBody>
      </p:sp>
    </p:spTree>
    <p:extLst>
      <p:ext uri="{BB962C8B-B14F-4D97-AF65-F5344CB8AC3E}">
        <p14:creationId xmlns:p14="http://schemas.microsoft.com/office/powerpoint/2010/main" val="979614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35A34F-99BE-4A23-B0EC-BC72EC2BF7F3}"/>
              </a:ext>
            </a:extLst>
          </p:cNvPr>
          <p:cNvSpPr>
            <a:spLocks noGrp="1"/>
          </p:cNvSpPr>
          <p:nvPr>
            <p:ph type="title"/>
          </p:nvPr>
        </p:nvSpPr>
        <p:spPr/>
        <p:txBody>
          <a:bodyPr/>
          <a:lstStyle/>
          <a:p>
            <a:r>
              <a:rPr lang="nl-NL" dirty="0"/>
              <a:t>Interactieve marketing</a:t>
            </a:r>
          </a:p>
        </p:txBody>
      </p:sp>
      <p:sp>
        <p:nvSpPr>
          <p:cNvPr id="4" name="Tekstvak 3">
            <a:extLst>
              <a:ext uri="{FF2B5EF4-FFF2-40B4-BE49-F238E27FC236}">
                <a16:creationId xmlns:a16="http://schemas.microsoft.com/office/drawing/2014/main" id="{588357AD-D2D9-45DE-9AD2-926FC612DEB8}"/>
              </a:ext>
            </a:extLst>
          </p:cNvPr>
          <p:cNvSpPr txBox="1"/>
          <p:nvPr/>
        </p:nvSpPr>
        <p:spPr>
          <a:xfrm>
            <a:off x="948267" y="2167467"/>
            <a:ext cx="9606844" cy="2862322"/>
          </a:xfrm>
          <a:prstGeom prst="rect">
            <a:avLst/>
          </a:prstGeom>
          <a:noFill/>
        </p:spPr>
        <p:txBody>
          <a:bodyPr wrap="square" rtlCol="0">
            <a:spAutoFit/>
          </a:bodyPr>
          <a:lstStyle/>
          <a:p>
            <a:r>
              <a:rPr lang="nl-NL" dirty="0"/>
              <a:t>Interactieve Marketing is gebaseerd op het aanbieden van een gepersonaliseerd aanbod in de vorm van een dialoog.  Dit in tegenstelling tot bijvoorbeeld tv reclame waarbij een massa aanbod in de vorm van een monoloog gecommuniceerd wordt. </a:t>
            </a:r>
          </a:p>
          <a:p>
            <a:endParaRPr lang="nl-NL" dirty="0"/>
          </a:p>
          <a:p>
            <a:r>
              <a:rPr lang="nl-NL" dirty="0"/>
              <a:t>voorbeeld;</a:t>
            </a:r>
          </a:p>
          <a:p>
            <a:pPr marL="285750" indent="-285750">
              <a:buFont typeface="Arial" panose="020B0604020202020204" pitchFamily="34" charset="0"/>
              <a:buChar char="•"/>
            </a:pPr>
            <a:r>
              <a:rPr lang="nl-NL" dirty="0"/>
              <a:t>Online Chat sessie klant &amp; bedrijf</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hlinkClick r:id="rId2"/>
              </a:rPr>
              <a:t>filmpje</a:t>
            </a: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3526954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B34F7-CF8E-4825-801F-2E8770D0A7E5}"/>
              </a:ext>
            </a:extLst>
          </p:cNvPr>
          <p:cNvSpPr>
            <a:spLocks noGrp="1"/>
          </p:cNvSpPr>
          <p:nvPr>
            <p:ph type="title"/>
          </p:nvPr>
        </p:nvSpPr>
        <p:spPr/>
        <p:txBody>
          <a:bodyPr/>
          <a:lstStyle/>
          <a:p>
            <a:r>
              <a:rPr lang="nl-NL" dirty="0"/>
              <a:t>Viral marketing</a:t>
            </a:r>
          </a:p>
        </p:txBody>
      </p:sp>
      <p:sp>
        <p:nvSpPr>
          <p:cNvPr id="3" name="Tekstvak 2">
            <a:extLst>
              <a:ext uri="{FF2B5EF4-FFF2-40B4-BE49-F238E27FC236}">
                <a16:creationId xmlns:a16="http://schemas.microsoft.com/office/drawing/2014/main" id="{E489CB80-C4A9-4F3D-B276-5AB10A50485D}"/>
              </a:ext>
            </a:extLst>
          </p:cNvPr>
          <p:cNvSpPr txBox="1"/>
          <p:nvPr/>
        </p:nvSpPr>
        <p:spPr>
          <a:xfrm>
            <a:off x="646197" y="1749777"/>
            <a:ext cx="10476089" cy="3785652"/>
          </a:xfrm>
          <a:prstGeom prst="rect">
            <a:avLst/>
          </a:prstGeom>
          <a:noFill/>
        </p:spPr>
        <p:txBody>
          <a:bodyPr wrap="square" rtlCol="0">
            <a:spAutoFit/>
          </a:bodyPr>
          <a:lstStyle/>
          <a:p>
            <a:pPr marL="342900" indent="-342900">
              <a:buFont typeface="Arial" panose="020B0604020202020204" pitchFamily="34" charset="0"/>
              <a:buChar char="•"/>
            </a:pPr>
            <a:r>
              <a:rPr lang="nl-NL" sz="2000" dirty="0"/>
              <a:t>Is </a:t>
            </a:r>
            <a:r>
              <a:rPr lang="nl-NL" sz="2000" dirty="0" smtClean="0"/>
              <a:t>gebaseerd </a:t>
            </a:r>
            <a:r>
              <a:rPr lang="nl-NL" sz="2000" dirty="0"/>
              <a:t>op mond-tot-mond reclame</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r>
              <a:rPr lang="nl-NL" sz="2000" dirty="0"/>
              <a:t>Met bijvoorbeeld een filmpje zo veel mogelijk naamsbekendheid verkrijgen</a:t>
            </a:r>
          </a:p>
          <a:p>
            <a:endParaRPr lang="nl-NL" dirty="0"/>
          </a:p>
          <a:p>
            <a:r>
              <a:rPr lang="nl-NL" dirty="0">
                <a:hlinkClick r:id="rId2"/>
              </a:rPr>
              <a:t>Filmpje</a:t>
            </a:r>
            <a:endParaRPr lang="nl-NL" dirty="0"/>
          </a:p>
          <a:p>
            <a:endParaRPr lang="nl-NL" dirty="0"/>
          </a:p>
          <a:p>
            <a:r>
              <a:rPr lang="nl-NL" dirty="0"/>
              <a:t>Voordeel;</a:t>
            </a:r>
          </a:p>
          <a:p>
            <a:pPr marL="342900" indent="-342900">
              <a:buFont typeface="+mj-lt"/>
              <a:buAutoNum type="arabicPeriod"/>
            </a:pPr>
            <a:r>
              <a:rPr lang="nl-NL" dirty="0"/>
              <a:t>Je bereikt veel jongeren</a:t>
            </a:r>
          </a:p>
          <a:p>
            <a:pPr marL="342900" indent="-342900">
              <a:buFont typeface="+mj-lt"/>
              <a:buAutoNum type="arabicPeriod"/>
            </a:pPr>
            <a:r>
              <a:rPr lang="nl-NL" dirty="0"/>
              <a:t>Snelle verspreiding</a:t>
            </a:r>
          </a:p>
          <a:p>
            <a:endParaRPr lang="nl-NL" dirty="0"/>
          </a:p>
          <a:p>
            <a:r>
              <a:rPr lang="nl-NL" dirty="0"/>
              <a:t>Nadeel; </a:t>
            </a:r>
          </a:p>
          <a:p>
            <a:pPr marL="342900" indent="-342900">
              <a:buFont typeface="+mj-lt"/>
              <a:buAutoNum type="arabicPeriod"/>
            </a:pPr>
            <a:r>
              <a:rPr lang="nl-NL" dirty="0"/>
              <a:t>Vaak is het niet duidelijk of het gaat om een leuk filmpje of om reclame</a:t>
            </a:r>
          </a:p>
          <a:p>
            <a:pPr marL="342900" indent="-342900">
              <a:buFont typeface="+mj-lt"/>
              <a:buAutoNum type="arabicPeriod"/>
            </a:pPr>
            <a:endParaRPr lang="nl-NL" dirty="0"/>
          </a:p>
        </p:txBody>
      </p:sp>
    </p:spTree>
    <p:extLst>
      <p:ext uri="{BB962C8B-B14F-4D97-AF65-F5344CB8AC3E}">
        <p14:creationId xmlns:p14="http://schemas.microsoft.com/office/powerpoint/2010/main" val="73256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elangrijke gebeurtenis">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TM04033927[[fn=Belangrijke gebeurtenis]]</Template>
  <TotalTime>206</TotalTime>
  <Words>251</Words>
  <Application>Microsoft Office PowerPoint</Application>
  <PresentationFormat>Breedbeeld</PresentationFormat>
  <Paragraphs>68</Paragraphs>
  <Slides>10</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10</vt:i4>
      </vt:variant>
    </vt:vector>
  </HeadingPairs>
  <TitlesOfParts>
    <vt:vector size="13" baseType="lpstr">
      <vt:lpstr>Arial</vt:lpstr>
      <vt:lpstr>Impact</vt:lpstr>
      <vt:lpstr>Belangrijke gebeurtenis</vt:lpstr>
      <vt:lpstr>Marketing les 6</vt:lpstr>
      <vt:lpstr>Wat gaan we doen</vt:lpstr>
      <vt:lpstr>Ansoff theorie</vt:lpstr>
      <vt:lpstr>internetmarketing</vt:lpstr>
      <vt:lpstr>Voordelen internetmarketing</vt:lpstr>
      <vt:lpstr>Vormen van internetmarketing</vt:lpstr>
      <vt:lpstr>Affiliatie marketing</vt:lpstr>
      <vt:lpstr>Interactieve marketing</vt:lpstr>
      <vt:lpstr>Viral marketing</vt:lpstr>
      <vt:lpstr>Nu zelf aan de slag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les 6</dc:title>
  <dc:creator>José Kamphuis</dc:creator>
  <cp:lastModifiedBy>Géraar de Jong</cp:lastModifiedBy>
  <cp:revision>11</cp:revision>
  <dcterms:created xsi:type="dcterms:W3CDTF">2017-12-03T10:53:51Z</dcterms:created>
  <dcterms:modified xsi:type="dcterms:W3CDTF">2019-01-30T22:04:42Z</dcterms:modified>
</cp:coreProperties>
</file>